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46"/>
  </p:notesMasterIdLst>
  <p:sldIdLst>
    <p:sldId id="284" r:id="rId2"/>
    <p:sldId id="473" r:id="rId3"/>
    <p:sldId id="491" r:id="rId4"/>
    <p:sldId id="493" r:id="rId5"/>
    <p:sldId id="496" r:id="rId6"/>
    <p:sldId id="508" r:id="rId7"/>
    <p:sldId id="497" r:id="rId8"/>
    <p:sldId id="500" r:id="rId9"/>
    <p:sldId id="504" r:id="rId10"/>
    <p:sldId id="501" r:id="rId11"/>
    <p:sldId id="499" r:id="rId12"/>
    <p:sldId id="505" r:id="rId13"/>
    <p:sldId id="502" r:id="rId14"/>
    <p:sldId id="503" r:id="rId15"/>
    <p:sldId id="506" r:id="rId16"/>
    <p:sldId id="510" r:id="rId17"/>
    <p:sldId id="507" r:id="rId18"/>
    <p:sldId id="511" r:id="rId19"/>
    <p:sldId id="512" r:id="rId20"/>
    <p:sldId id="516" r:id="rId21"/>
    <p:sldId id="517" r:id="rId22"/>
    <p:sldId id="514" r:id="rId23"/>
    <p:sldId id="513" r:id="rId24"/>
    <p:sldId id="515" r:id="rId25"/>
    <p:sldId id="518" r:id="rId26"/>
    <p:sldId id="519" r:id="rId27"/>
    <p:sldId id="525" r:id="rId28"/>
    <p:sldId id="520" r:id="rId29"/>
    <p:sldId id="521" r:id="rId30"/>
    <p:sldId id="522" r:id="rId31"/>
    <p:sldId id="526" r:id="rId32"/>
    <p:sldId id="524" r:id="rId33"/>
    <p:sldId id="523" r:id="rId34"/>
    <p:sldId id="527" r:id="rId35"/>
    <p:sldId id="528" r:id="rId36"/>
    <p:sldId id="509" r:id="rId37"/>
    <p:sldId id="532" r:id="rId38"/>
    <p:sldId id="485" r:id="rId39"/>
    <p:sldId id="490" r:id="rId40"/>
    <p:sldId id="529" r:id="rId41"/>
    <p:sldId id="531" r:id="rId42"/>
    <p:sldId id="533" r:id="rId43"/>
    <p:sldId id="278" r:id="rId44"/>
    <p:sldId id="339" r:id="rId45"/>
  </p:sldIdLst>
  <p:sldSz cx="9144000" cy="5143500" type="screen16x9"/>
  <p:notesSz cx="6858000" cy="9144000"/>
  <p:embeddedFontLs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Raleway" panose="020B0503030101060003" pitchFamily="34" charset="77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5"/>
    <p:restoredTop sz="76849" autoAdjust="0"/>
  </p:normalViewPr>
  <p:slideViewPr>
    <p:cSldViewPr snapToGrid="0" snapToObjects="1">
      <p:cViewPr varScale="1">
        <p:scale>
          <a:sx n="150" d="100"/>
          <a:sy n="150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4511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41186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4252738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devcenter.heroku.com/articles/getting-started-with-gradle-on-herok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git#for-an-existing-heroku-app" TargetMode="External"/><Relationship Id="rId2" Type="http://schemas.openxmlformats.org/officeDocument/2006/relationships/hyperlink" Target="https://github.com/heroku/gradle-getting-started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entry.io/for/spring/" TargetMode="External"/><Relationship Id="rId2" Type="http://schemas.openxmlformats.org/officeDocument/2006/relationships/hyperlink" Target="https://sentry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etsentry/sentry-java/tree/master/sentry-spring-boot-starter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actuators" TargetMode="External"/><Relationship Id="rId3" Type="http://schemas.openxmlformats.org/officeDocument/2006/relationships/hyperlink" Target="https://guides.gradle.org/building-spring-boot-2-projects-with-gradle/" TargetMode="External"/><Relationship Id="rId7" Type="http://schemas.openxmlformats.org/officeDocument/2006/relationships/hyperlink" Target="https://devcenter.heroku.com/articles/getting-started-with-gradle-on-herok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enter.heroku.com/articles/deploying-spring-boot-apps-to-heroku" TargetMode="External"/><Relationship Id="rId5" Type="http://schemas.openxmlformats.org/officeDocument/2006/relationships/hyperlink" Target="https://docs.gitlab.com/ee/ci/examples/deploy_spring_boot_to_cloud_foundry/index.html" TargetMode="External"/><Relationship Id="rId4" Type="http://schemas.openxmlformats.org/officeDocument/2006/relationships/hyperlink" Target="https://about.gitlab.com/stages-devops-lifecycle/continuous-integration/" TargetMode="External"/><Relationship Id="rId9" Type="http://schemas.openxmlformats.org/officeDocument/2006/relationships/hyperlink" Target="https://www.baeldung.com/spring-profile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22 – Gradle, CI/CD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278750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Repositories:</a:t>
            </a:r>
            <a:r>
              <a:rPr lang="en-UA" dirty="0"/>
              <a:t> the “places” that hold external dependencies.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Dependency Graph:</a:t>
            </a:r>
            <a:r>
              <a:rPr lang="en-UA" dirty="0"/>
              <a:t> shows what depends on what.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Plugins:</a:t>
            </a:r>
            <a:r>
              <a:rPr lang="en-UA" dirty="0"/>
              <a:t> external tools that can customize build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4113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8793-4936-9D41-B3D7-A65670D2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Plugin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642B1-7667-674E-9047-C3391362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35963" cy="3552300"/>
          </a:xfrm>
        </p:spPr>
        <p:txBody>
          <a:bodyPr/>
          <a:lstStyle/>
          <a:p>
            <a:r>
              <a:rPr lang="en-UA" dirty="0"/>
              <a:t>Add a task to a project</a:t>
            </a:r>
          </a:p>
          <a:p>
            <a:r>
              <a:rPr lang="en-UA" dirty="0"/>
              <a:t>Pre-configure these tasks with reasonable defaults</a:t>
            </a:r>
          </a:p>
          <a:p>
            <a:r>
              <a:rPr lang="en-UA" dirty="0"/>
              <a:t>Add dependency configurations</a:t>
            </a:r>
          </a:p>
          <a:p>
            <a:r>
              <a:rPr lang="en-UA" dirty="0"/>
              <a:t>Add new properties and methods to existing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73702-ABAE-8A47-85E6-44D307569D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33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516D1-3F1A-FD44-82F8-B1571A9A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Project Config 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656FE-BC2B-E745-B761-D990A1F16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B4F0-292A-8247-B8CA-CFC5A1399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6DCCF7-1EF7-2D45-AF1E-A49A6016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"/>
          <a:stretch/>
        </p:blipFill>
        <p:spPr>
          <a:xfrm>
            <a:off x="1732247" y="1373588"/>
            <a:ext cx="4026769" cy="36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6384-1AA3-1D44-9BAA-7EEDC7B4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The Build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5EAE0-2C30-274D-831A-DB27C4796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42876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Initialization:</a:t>
            </a:r>
            <a:r>
              <a:rPr lang="en-UA" dirty="0"/>
              <a:t> initialization of the project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Configuration:</a:t>
            </a:r>
            <a:r>
              <a:rPr lang="en-UA" dirty="0"/>
              <a:t> configuration of the project (computes the dependencies graph)</a:t>
            </a:r>
          </a:p>
          <a:p>
            <a:endParaRPr lang="en-UA" dirty="0">
              <a:solidFill>
                <a:srgbClr val="00B050"/>
              </a:solidFill>
            </a:endParaRPr>
          </a:p>
          <a:p>
            <a:r>
              <a:rPr lang="en-UA" dirty="0">
                <a:solidFill>
                  <a:srgbClr val="00B050"/>
                </a:solidFill>
              </a:rPr>
              <a:t>Execution:</a:t>
            </a:r>
            <a:r>
              <a:rPr lang="en-UA" dirty="0"/>
              <a:t> executes the sequence of build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3557F-42FE-9647-9F1E-6EB74FDD4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838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1D270-3FA3-1F47-8B00-25D8D089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Multi Module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00F2F-2A36-9E40-B004-7C37CE61B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85944" cy="3552300"/>
          </a:xfrm>
        </p:spPr>
        <p:txBody>
          <a:bodyPr/>
          <a:lstStyle/>
          <a:p>
            <a:r>
              <a:rPr lang="en-GB" dirty="0"/>
              <a:t>E</a:t>
            </a:r>
            <a:r>
              <a:rPr lang="en-UA" dirty="0"/>
              <a:t>ach module/project with its own “build.gradle”</a:t>
            </a:r>
          </a:p>
          <a:p>
            <a:r>
              <a:rPr lang="en-GB" dirty="0"/>
              <a:t>E</a:t>
            </a:r>
            <a:r>
              <a:rPr lang="en-UA" dirty="0"/>
              <a:t>ach module described in “settings.gradle” file in the root of project folder</a:t>
            </a:r>
          </a:p>
          <a:p>
            <a:r>
              <a:rPr lang="en-UA" dirty="0"/>
              <a:t>Root project “build.gradle” should contain only configs related to all or subprojects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7BD89-4885-F04C-A752-BB7476824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005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DD1B-074B-3640-A62E-E9F687EC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7CEC4-1D3E-4D4B-B12D-5B978F1BD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Show Gradle Tool in IDEA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Show Dependency Graph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Execution of tasks from command line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Multi module project structure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Multiple projects configuration (subprojects)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JAR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7C857-EC42-764E-A395-4D07897FC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932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ADFB4-C1FB-614D-A72E-901333E32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What is CI/CD </a:t>
            </a:r>
          </a:p>
        </p:txBody>
      </p:sp>
    </p:spTree>
    <p:extLst>
      <p:ext uri="{BB962C8B-B14F-4D97-AF65-F5344CB8AC3E}">
        <p14:creationId xmlns:p14="http://schemas.microsoft.com/office/powerpoint/2010/main" val="7947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Integration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444D0-FC44-714A-8188-9CF79104B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GB" b="1" dirty="0"/>
              <a:t>Detects errors as quickly as possible:</a:t>
            </a:r>
            <a:r>
              <a:rPr lang="en-GB" dirty="0"/>
              <a:t> fix problems while fresh in developers mind</a:t>
            </a:r>
          </a:p>
          <a:p>
            <a:r>
              <a:rPr lang="en-GB" b="1" dirty="0"/>
              <a:t>Reduces integration problems:</a:t>
            </a:r>
            <a:r>
              <a:rPr lang="en-GB" dirty="0"/>
              <a:t> smaller problems are easier to fix</a:t>
            </a:r>
          </a:p>
          <a:p>
            <a:r>
              <a:rPr lang="en-GB" b="1" dirty="0"/>
              <a:t>Avoid compounding problems:</a:t>
            </a:r>
            <a:r>
              <a:rPr lang="en-GB" dirty="0"/>
              <a:t> allows teams to develop faster, with more confidence</a:t>
            </a:r>
          </a:p>
          <a:p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192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8ADC-4E38-2148-B9D2-F6AFB25F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Continuous Delivery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32FFC-1471-514E-BB99-2F42D6FAF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8800" cy="3552300"/>
          </a:xfrm>
        </p:spPr>
        <p:txBody>
          <a:bodyPr/>
          <a:lstStyle/>
          <a:p>
            <a:r>
              <a:rPr lang="en-GB" b="1" dirty="0"/>
              <a:t>Ensures every change is releasable:</a:t>
            </a:r>
            <a:r>
              <a:rPr lang="en-GB" dirty="0"/>
              <a:t> test everything, including deployment, before calling it done</a:t>
            </a:r>
          </a:p>
          <a:p>
            <a:r>
              <a:rPr lang="en-GB" b="1" dirty="0"/>
              <a:t>Lowers risk of each release:</a:t>
            </a:r>
            <a:r>
              <a:rPr lang="en-GB" dirty="0"/>
              <a:t> makes releases “boring”</a:t>
            </a:r>
          </a:p>
          <a:p>
            <a:r>
              <a:rPr lang="en-GB" b="1" dirty="0"/>
              <a:t>Delivers value more frequently:</a:t>
            </a:r>
            <a:r>
              <a:rPr lang="en-GB" dirty="0"/>
              <a:t> reliable deployments mean more releases</a:t>
            </a:r>
          </a:p>
          <a:p>
            <a:r>
              <a:rPr lang="en-GB" b="1" dirty="0"/>
              <a:t>Tight customer feedback loops:</a:t>
            </a:r>
            <a:r>
              <a:rPr lang="en-GB" dirty="0"/>
              <a:t> fast and frequent customer feedback on changes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26CFE-F535-F94F-91EB-A5111FBF7F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98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1536-9247-B840-9011-C4E94C00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How it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921A9-CD87-0C48-A8DC-47FBEE42C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BEF7A-C2EE-9F45-AE61-C0EE7E10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01" y="1420018"/>
            <a:ext cx="7071797" cy="27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Gradle</a:t>
            </a:r>
          </a:p>
          <a:p>
            <a:r>
              <a:rPr lang="en-GB" dirty="0"/>
              <a:t>Continuous Integration</a:t>
            </a:r>
          </a:p>
          <a:p>
            <a:r>
              <a:rPr lang="en-GB" dirty="0"/>
              <a:t>Continuous Delivery</a:t>
            </a:r>
          </a:p>
          <a:p>
            <a:r>
              <a:rPr lang="en-UA" dirty="0"/>
              <a:t>Spring Boot Useful Features</a:t>
            </a:r>
          </a:p>
          <a:p>
            <a:r>
              <a:rPr lang="en-GB" dirty="0"/>
              <a:t>Monitoring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Basic CI/CD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389C3-0BB3-FE45-9BEE-F2503752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177264"/>
            <a:ext cx="6921562" cy="38331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42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9332-F719-7045-91E9-3FCA76CE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Detail CI/CD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DE9D-E696-9D44-86C6-07A7779577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9221E-332A-D74D-8B48-4C1C02AE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22" y="1206848"/>
            <a:ext cx="6025903" cy="38035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EF198A-6D9F-7A44-9C55-F64E6FC8083D}"/>
              </a:ext>
            </a:extLst>
          </p:cNvPr>
          <p:cNvSpPr/>
          <p:nvPr/>
        </p:nvSpPr>
        <p:spPr>
          <a:xfrm>
            <a:off x="1085850" y="1206848"/>
            <a:ext cx="1707356" cy="57194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4484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B66-1E13-BF41-AFF4-8B668450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provider for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3B3B-A4F7-2349-894E-F38858BC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3381B-EFCE-9346-A086-DDE86BB1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190" y="1026425"/>
            <a:ext cx="3553619" cy="38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4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0E97-98A9-4944-92BD-0932A731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pipeline 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88138-222B-2441-8B9B-B16007674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725" y="1373588"/>
            <a:ext cx="8914550" cy="3552300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GB" sz="2000" b="1" dirty="0"/>
              <a:t>Commit</a:t>
            </a:r>
            <a:r>
              <a:rPr lang="en-GB" sz="2000" dirty="0"/>
              <a:t>: A code change.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Job</a:t>
            </a:r>
            <a:r>
              <a:rPr lang="en-GB" sz="2000" dirty="0"/>
              <a:t>: Instructions that a runner has to execute.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Pipeline</a:t>
            </a:r>
            <a:r>
              <a:rPr lang="en-GB" sz="2000" dirty="0"/>
              <a:t>: A collection of jobs split into different stages.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Runner</a:t>
            </a:r>
            <a:r>
              <a:rPr lang="en-GB" sz="2000" dirty="0"/>
              <a:t>: An agent or server that executes each job individually that can spin up or down as needed.</a:t>
            </a:r>
          </a:p>
          <a:p>
            <a:pPr>
              <a:lnSpc>
                <a:spcPts val="3200"/>
              </a:lnSpc>
            </a:pPr>
            <a:r>
              <a:rPr lang="en-GB" sz="2000" b="1" dirty="0"/>
              <a:t>Stages</a:t>
            </a:r>
            <a:r>
              <a:rPr lang="en-GB" sz="2000" dirty="0"/>
              <a:t>: A keyword that defines certain stages of a job, such as build and deploy. Jobs of the same stage are executed in parallel.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30DAB-DDDC-D14B-A411-4050E983B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976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3673-12EC-C049-AB1D-38185DBA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GitLab CI/CD flow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52C01-58D6-8C4F-820B-94E1CE22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50" y="3567906"/>
            <a:ext cx="5905500" cy="965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65049-EC40-A644-9384-17527FB85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Pipelines are configured using a version-controlled YAML file, </a:t>
            </a:r>
            <a:r>
              <a:rPr lang="en-GB" dirty="0">
                <a:solidFill>
                  <a:schemeClr val="accent3"/>
                </a:solidFill>
              </a:rPr>
              <a:t>.</a:t>
            </a:r>
            <a:r>
              <a:rPr lang="en-GB" dirty="0" err="1">
                <a:solidFill>
                  <a:schemeClr val="accent3"/>
                </a:solidFill>
              </a:rPr>
              <a:t>gitlab-ci.yml</a:t>
            </a:r>
            <a:r>
              <a:rPr lang="en-GB" dirty="0"/>
              <a:t>, within the root of a project. 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3DA99-D364-8046-8DAB-EC32F5197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4399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C601-3A59-0841-805F-E9E43F56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.gitlab-ci.yml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38E5C-E9BF-DD45-84B3-A3AE9E3A6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image</a:t>
            </a:r>
            <a:r>
              <a:rPr lang="en-GB" sz="1000" dirty="0"/>
              <a:t>: </a:t>
            </a:r>
            <a:r>
              <a:rPr lang="en-GB" sz="1000" dirty="0" err="1"/>
              <a:t>adoptopenjdk</a:t>
            </a:r>
            <a:r>
              <a:rPr lang="en-GB" sz="1000" dirty="0"/>
              <a:t>/openjdk11:latest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stages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build</a:t>
            </a:r>
            <a:br>
              <a:rPr lang="en-GB" sz="1000" dirty="0"/>
            </a:br>
            <a:r>
              <a:rPr lang="en-GB" sz="1000" dirty="0"/>
              <a:t>  - deploy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 err="1">
                <a:solidFill>
                  <a:srgbClr val="000080"/>
                </a:solidFill>
              </a:rPr>
              <a:t>before_script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- </a:t>
            </a:r>
            <a:r>
              <a:rPr lang="en-GB" sz="1000" dirty="0" err="1"/>
              <a:t>chmod</a:t>
            </a:r>
            <a:r>
              <a:rPr lang="en-GB" sz="1000" dirty="0"/>
              <a:t> +x </a:t>
            </a:r>
            <a:r>
              <a:rPr lang="en-GB" sz="1000" dirty="0" err="1"/>
              <a:t>gradlew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build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 ./</a:t>
            </a:r>
            <a:r>
              <a:rPr lang="en-GB" sz="1000" dirty="0" err="1"/>
              <a:t>gradlew</a:t>
            </a:r>
            <a:r>
              <a:rPr lang="en-GB" sz="1000" dirty="0"/>
              <a:t> build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 err="1">
                <a:solidFill>
                  <a:srgbClr val="000080"/>
                </a:solidFill>
              </a:rPr>
              <a:t>artifacts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</a:t>
            </a:r>
            <a:r>
              <a:rPr lang="en-GB" sz="1000" b="1" dirty="0">
                <a:solidFill>
                  <a:srgbClr val="000080"/>
                </a:solidFill>
              </a:rPr>
              <a:t>paths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  - target/demo-0.0.1-SNAPSHOT.jar</a:t>
            </a:r>
            <a:br>
              <a:rPr lang="en-GB" sz="1000" dirty="0"/>
            </a:br>
            <a:br>
              <a:rPr lang="en-GB" sz="1000" dirty="0"/>
            </a:br>
            <a:r>
              <a:rPr lang="en-GB" sz="1000" b="1" dirty="0">
                <a:solidFill>
                  <a:srgbClr val="000080"/>
                </a:solidFill>
              </a:rPr>
              <a:t>production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stage</a:t>
            </a:r>
            <a:r>
              <a:rPr lang="en-GB" sz="1000" dirty="0"/>
              <a:t>: deploy</a:t>
            </a:r>
          </a:p>
          <a:p>
            <a:pPr marL="114300" indent="0">
              <a:spcBef>
                <a:spcPts val="0"/>
              </a:spcBef>
              <a:buNone/>
            </a:pPr>
            <a:r>
              <a:rPr lang="en-GB" sz="1000" b="1" dirty="0">
                <a:solidFill>
                  <a:srgbClr val="000080"/>
                </a:solidFill>
              </a:rPr>
              <a:t>  image</a:t>
            </a:r>
            <a:r>
              <a:rPr lang="en-GB" sz="1000" dirty="0"/>
              <a:t>: </a:t>
            </a:r>
            <a:r>
              <a:rPr lang="en-GB" sz="1000" dirty="0" err="1"/>
              <a:t>ruby:latest</a:t>
            </a:r>
            <a:br>
              <a:rPr lang="en-GB" sz="1000" dirty="0"/>
            </a:br>
            <a:r>
              <a:rPr lang="en-GB" sz="1000" dirty="0"/>
              <a:t>  </a:t>
            </a:r>
            <a:r>
              <a:rPr lang="en-GB" sz="1000" b="1" dirty="0">
                <a:solidFill>
                  <a:srgbClr val="000080"/>
                </a:solidFill>
              </a:rPr>
              <a:t>script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…</a:t>
            </a:r>
          </a:p>
          <a:p>
            <a:pPr marL="114300" indent="0">
              <a:buNone/>
            </a:pPr>
            <a:r>
              <a:rPr lang="en-GB" sz="1000" b="1" dirty="0">
                <a:solidFill>
                  <a:srgbClr val="000080"/>
                </a:solidFill>
              </a:rPr>
              <a:t>  only</a:t>
            </a:r>
            <a:r>
              <a:rPr lang="en-GB" sz="1000" dirty="0"/>
              <a:t>:</a:t>
            </a:r>
            <a:br>
              <a:rPr lang="en-GB" sz="1000" dirty="0"/>
            </a:br>
            <a:r>
              <a:rPr lang="en-GB" sz="1000" dirty="0"/>
              <a:t>    - master</a:t>
            </a:r>
            <a:endParaRPr lang="en-UA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FFD93-9E39-0E47-B817-E10B773DA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0830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274F-185B-0448-ABDA-F7C48EDA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 CI is done, but what about CD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D4BB3-9DF0-0E4E-8451-A1B4CB680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671656" cy="3552300"/>
          </a:xfrm>
        </p:spPr>
        <p:txBody>
          <a:bodyPr/>
          <a:lstStyle/>
          <a:p>
            <a:r>
              <a:rPr lang="en-UA" dirty="0"/>
              <a:t>Heroku as a prod server/hosting provider</a:t>
            </a:r>
          </a:p>
          <a:p>
            <a:r>
              <a:rPr lang="en-UA" dirty="0"/>
              <a:t>Postgre DB with 10000 rows limit</a:t>
            </a:r>
          </a:p>
          <a:p>
            <a:r>
              <a:rPr lang="en-GB" dirty="0">
                <a:hlinkClick r:id="rId2"/>
              </a:rPr>
              <a:t>Getting started with Gradle on Heroku</a:t>
            </a:r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C8A03-2298-1743-85C4-46A6B59A0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F94CE-F8D6-D547-8FB1-29911AA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054" y="2571750"/>
            <a:ext cx="2521744" cy="2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2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CAD1-31BB-354F-85B8-F2B93B61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CI/CD Example on real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E5B2-1491-1B47-8CF9-2B8872361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Show CI with failed pipeline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Make a code fix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Push changes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Wait for CI/CD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Check that all works 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7B572-C292-1247-95B4-B9A0B36B0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180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674D-9624-C344-A10C-6AF767CE6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4" y="2762725"/>
            <a:ext cx="7820119" cy="1159800"/>
          </a:xfrm>
        </p:spPr>
        <p:txBody>
          <a:bodyPr/>
          <a:lstStyle/>
          <a:p>
            <a:r>
              <a:rPr lang="en-UA" dirty="0"/>
              <a:t>Spring Boot Useful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B2A0A-439F-F740-9869-4B712AF08B6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70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31A8-A5CD-B547-8141-D316AED8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Profiles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564A0-CDF9-E444-A75E-3B2C5990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00" y="1233874"/>
            <a:ext cx="5080000" cy="3594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74AE7-7D33-0B40-9156-6CB5B7608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52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CCD8-642C-8544-8D4B-AB495A2A7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What 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6112A-F294-6F42-82DF-9B966D759C1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66D0E08-0F27-774C-B81F-6C26B5EE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62" y="500783"/>
            <a:ext cx="6475363" cy="22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38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86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code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143000"/>
            <a:ext cx="6462600" cy="3782888"/>
          </a:xfrm>
        </p:spPr>
        <p:txBody>
          <a:bodyPr/>
          <a:lstStyle/>
          <a:p>
            <a:pPr marL="114300" indent="0">
              <a:buNone/>
            </a:pPr>
            <a:r>
              <a:rPr lang="en-GB" sz="1100" b="1" dirty="0">
                <a:solidFill>
                  <a:srgbClr val="000080"/>
                </a:solidFill>
              </a:rPr>
              <a:t>public interface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b="1" dirty="0">
                <a:solidFill>
                  <a:srgbClr val="000080"/>
                </a:solidFill>
              </a:rPr>
              <a:t>void </a:t>
            </a:r>
            <a:r>
              <a:rPr lang="en-GB" sz="1100" dirty="0"/>
              <a:t>setup();</a:t>
            </a:r>
            <a:br>
              <a:rPr lang="en-GB" sz="1100" dirty="0"/>
            </a:br>
            <a:r>
              <a:rPr lang="en-GB" sz="1100" dirty="0"/>
              <a:t>}</a:t>
            </a:r>
          </a:p>
          <a:p>
            <a:pPr marL="114300" indent="0">
              <a:buNone/>
            </a:pP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"dev"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DevDatasourceConfig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DEV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br>
              <a:rPr lang="en-GB" sz="1100" dirty="0"/>
            </a:br>
            <a:br>
              <a:rPr lang="en-GB" sz="1100" dirty="0"/>
            </a:br>
            <a:r>
              <a:rPr lang="en-GB" sz="1100" dirty="0">
                <a:solidFill>
                  <a:srgbClr val="808000"/>
                </a:solidFill>
              </a:rPr>
              <a:t>@Component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@Profile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"production"</a:t>
            </a:r>
            <a:r>
              <a:rPr lang="en-GB" sz="1100" dirty="0"/>
              <a:t>)</a:t>
            </a:r>
            <a:br>
              <a:rPr lang="en-GB" sz="1100" dirty="0"/>
            </a:br>
            <a:r>
              <a:rPr lang="en-GB" sz="1100" b="1" dirty="0">
                <a:solidFill>
                  <a:srgbClr val="000080"/>
                </a:solidFill>
              </a:rPr>
              <a:t>public class </a:t>
            </a:r>
            <a:r>
              <a:rPr lang="en-GB" sz="1100" dirty="0" err="1"/>
              <a:t>ProductionDatasourceConfig</a:t>
            </a:r>
            <a:r>
              <a:rPr lang="en-GB" sz="1100" dirty="0"/>
              <a:t> </a:t>
            </a:r>
            <a:r>
              <a:rPr lang="en-GB" sz="1100" b="1" dirty="0">
                <a:solidFill>
                  <a:srgbClr val="000080"/>
                </a:solidFill>
              </a:rPr>
              <a:t>implements </a:t>
            </a:r>
            <a:r>
              <a:rPr lang="en-GB" sz="1100" dirty="0" err="1"/>
              <a:t>DatasourceConfig</a:t>
            </a:r>
            <a:r>
              <a:rPr lang="en-GB" sz="1100" dirty="0"/>
              <a:t> {</a:t>
            </a:r>
            <a:br>
              <a:rPr lang="en-GB" sz="1100" dirty="0"/>
            </a:br>
            <a:r>
              <a:rPr lang="en-GB" sz="1100" dirty="0"/>
              <a:t>    </a:t>
            </a:r>
            <a:r>
              <a:rPr lang="en-GB" sz="1100" dirty="0">
                <a:solidFill>
                  <a:srgbClr val="808000"/>
                </a:solidFill>
              </a:rPr>
              <a:t>@Override</a:t>
            </a:r>
            <a:br>
              <a:rPr lang="en-GB" sz="1100" dirty="0">
                <a:solidFill>
                  <a:srgbClr val="808000"/>
                </a:solidFill>
              </a:rPr>
            </a:br>
            <a:r>
              <a:rPr lang="en-GB" sz="1100" dirty="0">
                <a:solidFill>
                  <a:srgbClr val="808000"/>
                </a:solidFill>
              </a:rPr>
              <a:t>    </a:t>
            </a:r>
            <a:r>
              <a:rPr lang="en-GB" sz="1100" b="1" dirty="0">
                <a:solidFill>
                  <a:srgbClr val="000080"/>
                </a:solidFill>
              </a:rPr>
              <a:t>public void </a:t>
            </a:r>
            <a:r>
              <a:rPr lang="en-GB" sz="1100" dirty="0"/>
              <a:t>setup() {</a:t>
            </a:r>
            <a:br>
              <a:rPr lang="en-GB" sz="1100" dirty="0"/>
            </a:br>
            <a:r>
              <a:rPr lang="en-GB" sz="1100" dirty="0"/>
              <a:t>        </a:t>
            </a:r>
            <a:r>
              <a:rPr lang="en-GB" sz="1100" dirty="0" err="1"/>
              <a:t>System.</a:t>
            </a:r>
            <a:r>
              <a:rPr lang="en-GB" sz="1100" b="1" i="1" dirty="0" err="1">
                <a:solidFill>
                  <a:srgbClr val="660E7A"/>
                </a:solidFill>
              </a:rPr>
              <a:t>out</a:t>
            </a:r>
            <a:r>
              <a:rPr lang="en-GB" sz="1100" dirty="0" err="1"/>
              <a:t>.println</a:t>
            </a:r>
            <a:r>
              <a:rPr lang="en-GB" sz="1100" dirty="0"/>
              <a:t>(</a:t>
            </a:r>
            <a:r>
              <a:rPr lang="en-GB" sz="1100" b="1" dirty="0">
                <a:solidFill>
                  <a:srgbClr val="008000"/>
                </a:solidFill>
              </a:rPr>
              <a:t>"Setting up </a:t>
            </a:r>
            <a:r>
              <a:rPr lang="en-GB" sz="1100" b="1" dirty="0" err="1">
                <a:solidFill>
                  <a:srgbClr val="008000"/>
                </a:solidFill>
              </a:rPr>
              <a:t>datasource</a:t>
            </a:r>
            <a:r>
              <a:rPr lang="en-GB" sz="1100" b="1" dirty="0">
                <a:solidFill>
                  <a:srgbClr val="008000"/>
                </a:solidFill>
              </a:rPr>
              <a:t> for PRODUCTION environment. "</a:t>
            </a:r>
            <a:r>
              <a:rPr lang="en-GB" sz="1100" dirty="0"/>
              <a:t>);</a:t>
            </a:r>
            <a:br>
              <a:rPr lang="en-GB" sz="1100" dirty="0"/>
            </a:br>
            <a:r>
              <a:rPr lang="en-GB" sz="1100" dirty="0"/>
              <a:t>    }</a:t>
            </a:r>
            <a:br>
              <a:rPr lang="en-GB" sz="1100" dirty="0"/>
            </a:br>
            <a:r>
              <a:rPr lang="en-GB" sz="1100" dirty="0"/>
              <a:t>}</a:t>
            </a:r>
            <a:endParaRPr lang="en-UA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89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FD91-260D-4440-87A7-138C09DF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Profiles Example in 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73F8C-B54E-DA41-B73A-62168B43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586876" cy="3552300"/>
          </a:xfrm>
        </p:spPr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A" dirty="0"/>
              <a:t>Profile configuration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Missing prod bean in dev config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Set profile from IDE, command line arg (</a:t>
            </a:r>
            <a:r>
              <a:rPr lang="en-GB" dirty="0"/>
              <a:t>-</a:t>
            </a:r>
            <a:r>
              <a:rPr lang="en-GB" dirty="0" err="1"/>
              <a:t>Dspring.profiles.active</a:t>
            </a:r>
            <a:r>
              <a:rPr lang="en-GB" dirty="0"/>
              <a:t>=profile</a:t>
            </a:r>
            <a:r>
              <a:rPr lang="en-UA" dirty="0"/>
              <a:t>)</a:t>
            </a:r>
          </a:p>
          <a:p>
            <a:pPr marL="571500" indent="-457200">
              <a:buFont typeface="+mj-lt"/>
              <a:buAutoNum type="arabicPeriod"/>
            </a:pPr>
            <a:r>
              <a:rPr lang="en-UA" dirty="0"/>
              <a:t>Profiles config via *-profile.properties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AA4D-7F8D-B24B-8C71-F8361A0BA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079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Actuator 2.X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Actuator brings production-ready features to our application:</a:t>
            </a:r>
          </a:p>
          <a:p>
            <a:pPr lvl="1"/>
            <a:r>
              <a:rPr lang="en-GB" dirty="0"/>
              <a:t>Monitoring our app</a:t>
            </a:r>
          </a:p>
          <a:p>
            <a:pPr lvl="1"/>
            <a:r>
              <a:rPr lang="en-GB" dirty="0"/>
              <a:t>Gathering metrics</a:t>
            </a:r>
          </a:p>
          <a:p>
            <a:pPr lvl="1"/>
            <a:r>
              <a:rPr lang="en-GB" dirty="0"/>
              <a:t>Understanding traffic </a:t>
            </a:r>
          </a:p>
          <a:p>
            <a:pPr lvl="1"/>
            <a:r>
              <a:rPr lang="en-GB" dirty="0"/>
              <a:t>And many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8517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14519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/beans </a:t>
            </a:r>
            <a:r>
              <a:rPr lang="en-GB" sz="1600" i="1" dirty="0"/>
              <a:t>– r</a:t>
            </a:r>
            <a:r>
              <a:rPr lang="en-GB" sz="1600" dirty="0"/>
              <a:t>eturns all available beans in our </a:t>
            </a:r>
            <a:r>
              <a:rPr lang="en-GB" sz="1600" i="1" dirty="0" err="1"/>
              <a:t>BeanFactory</a:t>
            </a:r>
            <a:r>
              <a:rPr lang="en-GB" sz="1600" dirty="0"/>
              <a:t>. Unlike </a:t>
            </a:r>
            <a:r>
              <a:rPr lang="en-GB" sz="1600" i="1" dirty="0"/>
              <a:t>/</a:t>
            </a:r>
            <a:r>
              <a:rPr lang="en-GB" sz="1600" i="1" dirty="0" err="1"/>
              <a:t>auditevents</a:t>
            </a:r>
            <a:r>
              <a:rPr lang="en-GB" sz="1600" dirty="0"/>
              <a:t>, it doesn't support filtering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configprops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allows us to fetch all </a:t>
            </a:r>
            <a:r>
              <a:rPr lang="en-GB" sz="1600" i="1" dirty="0"/>
              <a:t>@</a:t>
            </a:r>
            <a:r>
              <a:rPr lang="en-GB" sz="1600" i="1" dirty="0" err="1"/>
              <a:t>ConfigurationProperties</a:t>
            </a:r>
            <a:r>
              <a:rPr lang="en-GB" sz="1600" i="1" dirty="0"/>
              <a:t> </a:t>
            </a:r>
            <a:r>
              <a:rPr lang="en-GB" sz="1600" dirty="0"/>
              <a:t>beans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/env</a:t>
            </a:r>
            <a:r>
              <a:rPr lang="en-GB" sz="1600" i="1" dirty="0"/>
              <a:t> – </a:t>
            </a:r>
            <a:r>
              <a:rPr lang="en-GB" sz="1600" dirty="0"/>
              <a:t>returns the current environment properties. Additionally, we can retrieve single properties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/flyway </a:t>
            </a:r>
            <a:r>
              <a:rPr lang="en-GB" sz="1600" i="1" dirty="0"/>
              <a:t>– </a:t>
            </a:r>
            <a:r>
              <a:rPr lang="en-GB" sz="1600" dirty="0"/>
              <a:t>provides details about our Flyway database migrations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/health </a:t>
            </a:r>
            <a:r>
              <a:rPr lang="en-GB" sz="1600" i="1" dirty="0"/>
              <a:t>– </a:t>
            </a:r>
            <a:r>
              <a:rPr lang="en-GB" sz="1600" dirty="0"/>
              <a:t>summarises the health status of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/info </a:t>
            </a:r>
            <a:r>
              <a:rPr lang="en-GB" sz="1600" i="1" dirty="0"/>
              <a:t>– </a:t>
            </a:r>
            <a:r>
              <a:rPr lang="en-GB" sz="1600" dirty="0"/>
              <a:t>returns general information. It might be custom data, build information or details about the latest commit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/logfile </a:t>
            </a:r>
            <a:r>
              <a:rPr lang="en-GB" sz="1600" i="1" dirty="0"/>
              <a:t>– </a:t>
            </a:r>
            <a:r>
              <a:rPr lang="en-GB" sz="1600" dirty="0"/>
              <a:t>returns ordinary application logs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399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2FB5-5A2C-A94A-BCBF-0D242CE3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Some of predefined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7CDA9-F77A-A643-8894-B015814AA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586875" cy="3552300"/>
          </a:xfrm>
        </p:spPr>
        <p:txBody>
          <a:bodyPr/>
          <a:lstStyle/>
          <a:p>
            <a:r>
              <a:rPr lang="en-GB" sz="1600" i="1" dirty="0">
                <a:solidFill>
                  <a:schemeClr val="bg2"/>
                </a:solidFill>
              </a:rPr>
              <a:t>/metrics </a:t>
            </a:r>
            <a:r>
              <a:rPr lang="en-GB" sz="1600" i="1" dirty="0"/>
              <a:t>– </a:t>
            </a:r>
            <a:r>
              <a:rPr lang="en-GB" sz="1600" dirty="0"/>
              <a:t>details metrics of our application. This might include generic metrics as well as custom ones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scheduledtasks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provides details about every scheduled task within our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/shutdown </a:t>
            </a:r>
            <a:r>
              <a:rPr lang="en-GB" sz="1600" i="1" dirty="0"/>
              <a:t>– </a:t>
            </a:r>
            <a:r>
              <a:rPr lang="en-GB" sz="1600" dirty="0"/>
              <a:t>performs a graceful shutdown of the application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threaddump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dumps the thread information of the underlying JVM</a:t>
            </a:r>
          </a:p>
          <a:p>
            <a:r>
              <a:rPr lang="en-GB" sz="1600" i="1" dirty="0">
                <a:solidFill>
                  <a:schemeClr val="bg2"/>
                </a:solidFill>
              </a:rPr>
              <a:t>/</a:t>
            </a:r>
            <a:r>
              <a:rPr lang="en-GB" sz="1600" i="1" dirty="0" err="1">
                <a:solidFill>
                  <a:schemeClr val="bg2"/>
                </a:solidFill>
              </a:rPr>
              <a:t>heapdump</a:t>
            </a:r>
            <a:r>
              <a:rPr lang="en-GB" sz="1600" i="1" dirty="0">
                <a:solidFill>
                  <a:schemeClr val="bg2"/>
                </a:solidFill>
              </a:rPr>
              <a:t> </a:t>
            </a:r>
            <a:r>
              <a:rPr lang="en-GB" sz="1600" i="1" dirty="0"/>
              <a:t>– </a:t>
            </a:r>
            <a:r>
              <a:rPr lang="en-GB" sz="1600" dirty="0"/>
              <a:t>builds and returns a heap dump from the JVM used by our application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EB412-30A5-454F-8C96-62D799BC3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454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0C6B-A879-8346-B05A-950CEEF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Summary: All of that is 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B2C20-6A04-5D48-BBD6-C04888AE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8" y="1309255"/>
            <a:ext cx="7356300" cy="33876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6FF2D-CB21-144D-A9B3-E44F9C189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9926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C1A0-65AA-D540-A8A0-968219AE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Additional topics to investigate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F228B-D41B-264C-AE3B-B1562E119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191967" cy="3552300"/>
          </a:xfrm>
        </p:spPr>
        <p:txBody>
          <a:bodyPr/>
          <a:lstStyle/>
          <a:p>
            <a:r>
              <a:rPr lang="en-UA" dirty="0"/>
              <a:t>Code quality check (</a:t>
            </a:r>
            <a:r>
              <a:rPr lang="en-UA" dirty="0">
                <a:solidFill>
                  <a:srgbClr val="00B050"/>
                </a:solidFill>
              </a:rPr>
              <a:t>V</a:t>
            </a:r>
            <a:r>
              <a:rPr lang="en-UA" dirty="0"/>
              <a:t>)</a:t>
            </a:r>
          </a:p>
          <a:p>
            <a:r>
              <a:rPr lang="en-UA" dirty="0"/>
              <a:t>Code coverage tracking (</a:t>
            </a:r>
            <a:r>
              <a:rPr lang="en-UA" dirty="0">
                <a:solidFill>
                  <a:srgbClr val="00B050"/>
                </a:solidFill>
              </a:rPr>
              <a:t>V</a:t>
            </a:r>
            <a:r>
              <a:rPr lang="en-UA" dirty="0"/>
              <a:t>)</a:t>
            </a:r>
          </a:p>
          <a:p>
            <a:r>
              <a:rPr lang="en-UA" dirty="0"/>
              <a:t>Sentry for error tracking (</a:t>
            </a:r>
            <a:r>
              <a:rPr lang="en-UA" dirty="0">
                <a:solidFill>
                  <a:srgbClr val="00B050"/>
                </a:solidFill>
              </a:rPr>
              <a:t>V</a:t>
            </a:r>
            <a:r>
              <a:rPr lang="en-UA" dirty="0"/>
              <a:t>)</a:t>
            </a:r>
          </a:p>
          <a:p>
            <a:r>
              <a:rPr lang="en-UA" dirty="0"/>
              <a:t>Metrics usage with Prometheus and Grafana</a:t>
            </a:r>
          </a:p>
          <a:p>
            <a:r>
              <a:rPr lang="en-UA" dirty="0"/>
              <a:t>Distributed Tracing (with Zipkin or etc)</a:t>
            </a:r>
          </a:p>
          <a:p>
            <a:r>
              <a:rPr lang="en-UA" dirty="0"/>
              <a:t>Alert management via messengers or email</a:t>
            </a:r>
          </a:p>
          <a:p>
            <a:r>
              <a:rPr lang="en-UA" dirty="0"/>
              <a:t>SonarCloud (free for OpenSource)</a:t>
            </a: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987C8-C574-8044-9939-805FD848A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684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 (Gradle)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A3A7A-642A-A045-95C6-4E337EB50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90527" cy="3552300"/>
          </a:xfrm>
        </p:spPr>
        <p:txBody>
          <a:bodyPr/>
          <a:lstStyle/>
          <a:p>
            <a:r>
              <a:rPr lang="en-UA" dirty="0"/>
              <a:t>Create a separate Gradle child module “codec” for parent module “Homework”</a:t>
            </a:r>
          </a:p>
          <a:p>
            <a:r>
              <a:rPr lang="en-UA" dirty="0"/>
              <a:t>Move </a:t>
            </a:r>
            <a:r>
              <a:rPr lang="en-UA" dirty="0">
                <a:solidFill>
                  <a:srgbClr val="FF0000"/>
                </a:solidFill>
              </a:rPr>
              <a:t>only Codec functionality </a:t>
            </a:r>
            <a:r>
              <a:rPr lang="en-UA" dirty="0"/>
              <a:t>(under ”org.geekhub.crypto.coders” package) like classes, resources, etc to ”codec” module</a:t>
            </a:r>
          </a:p>
          <a:p>
            <a:r>
              <a:rPr lang="en-UA" dirty="0"/>
              <a:t>Inlcude “codec” module into “Homework” module as a Gradle dependency</a:t>
            </a:r>
          </a:p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922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D37B-BCD4-6648-95F3-99AEC0D0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1 (CI)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095C4-DC5C-DA43-A25C-F40EC0CF6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21663" cy="3552300"/>
          </a:xfrm>
        </p:spPr>
        <p:txBody>
          <a:bodyPr/>
          <a:lstStyle/>
          <a:p>
            <a:r>
              <a:rPr lang="en-UA" dirty="0"/>
              <a:t>Add support of CI/CD by using Gitlab CI</a:t>
            </a:r>
          </a:p>
          <a:p>
            <a:r>
              <a:rPr lang="en-UA" dirty="0"/>
              <a:t>Create and configure 3 stages:</a:t>
            </a:r>
          </a:p>
          <a:p>
            <a:pPr lvl="1"/>
            <a:r>
              <a:rPr lang="en-GB" dirty="0"/>
              <a:t>b</a:t>
            </a:r>
            <a:r>
              <a:rPr lang="en-UA" dirty="0"/>
              <a:t>uild – used for building our application</a:t>
            </a:r>
          </a:p>
          <a:p>
            <a:pPr lvl="1"/>
            <a:r>
              <a:rPr lang="en-GB" dirty="0"/>
              <a:t>t</a:t>
            </a:r>
            <a:r>
              <a:rPr lang="en-UA" dirty="0"/>
              <a:t>est – used for running tests</a:t>
            </a:r>
          </a:p>
          <a:p>
            <a:pPr lvl="1"/>
            <a:r>
              <a:rPr lang="en-GB" dirty="0"/>
              <a:t>d</a:t>
            </a:r>
            <a:r>
              <a:rPr lang="en-UA" dirty="0"/>
              <a:t>eploy – used for delivering our application to prod on Heroku (required custom variable</a:t>
            </a:r>
            <a:r>
              <a:rPr lang="en-GB" dirty="0"/>
              <a:t> </a:t>
            </a:r>
            <a:r>
              <a:rPr lang="en-GB" b="1" dirty="0"/>
              <a:t>HEROKU_API_KEY</a:t>
            </a:r>
            <a:r>
              <a:rPr lang="en-UA" dirty="0"/>
              <a:t> setup on GitLab CI/CD settings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1FE2-5942-7542-876B-7DE1D0EF79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558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1747344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78291" y="1200150"/>
            <a:ext cx="4277965" cy="3725700"/>
          </a:xfrm>
        </p:spPr>
        <p:txBody>
          <a:bodyPr/>
          <a:lstStyle/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9742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2 (CD)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267" y="1373588"/>
            <a:ext cx="8720665" cy="3552300"/>
          </a:xfrm>
        </p:spPr>
        <p:txBody>
          <a:bodyPr/>
          <a:lstStyle/>
          <a:p>
            <a:r>
              <a:rPr lang="en-UA" sz="2000" dirty="0"/>
              <a:t>Setup Course work application on Heroku with name with pattern “bwayne-crypto” (first letter of first name, last name, -, crypto)</a:t>
            </a:r>
          </a:p>
          <a:p>
            <a:r>
              <a:rPr lang="en-UA" sz="2000" dirty="0"/>
              <a:t>Use </a:t>
            </a:r>
            <a:r>
              <a:rPr lang="en-GB" sz="2000" dirty="0">
                <a:hlinkClick r:id="rId2"/>
              </a:rPr>
              <a:t>https://github.com/heroku/gradle-getting-started</a:t>
            </a:r>
            <a:r>
              <a:rPr lang="en-GB" sz="2000" dirty="0"/>
              <a:t> and </a:t>
            </a:r>
            <a:r>
              <a:rPr lang="en-GB" sz="2000" dirty="0">
                <a:hlinkClick r:id="rId3"/>
              </a:rPr>
              <a:t>https://devcenter.heroku.com/articles/git#for-an-existing-heroku-app</a:t>
            </a:r>
            <a:r>
              <a:rPr lang="en-GB" sz="2000" dirty="0"/>
              <a:t> for additional info during setup</a:t>
            </a:r>
            <a:endParaRPr lang="en-UA" sz="2000" dirty="0"/>
          </a:p>
          <a:p>
            <a:r>
              <a:rPr lang="en-UA" sz="2000" dirty="0"/>
              <a:t>Add support of Postgre DB as a production DB</a:t>
            </a:r>
          </a:p>
          <a:p>
            <a:r>
              <a:rPr lang="en-UA" sz="2000" dirty="0"/>
              <a:t>Create “prod” profile that will contains config to Heroku DB</a:t>
            </a:r>
          </a:p>
          <a:p>
            <a:r>
              <a:rPr lang="en-UA" sz="2000" dirty="0"/>
              <a:t>Use “prod” profile on Heroku</a:t>
            </a:r>
          </a:p>
          <a:p>
            <a:r>
              <a:rPr lang="en-UA" sz="2000" dirty="0"/>
              <a:t>Local application should work with “H2” embedded DB by </a:t>
            </a:r>
            <a:r>
              <a:rPr lang="en-UA" sz="2000" dirty="0">
                <a:solidFill>
                  <a:schemeClr val="accent3"/>
                </a:solidFill>
              </a:rPr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08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Work Task 3 (DevOps)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Add Spring Boot Actuator dependency</a:t>
            </a:r>
          </a:p>
          <a:p>
            <a:r>
              <a:rPr lang="en-UA" dirty="0"/>
              <a:t>Allow access to actuator endpoints only for SUPER_ADMIN</a:t>
            </a:r>
          </a:p>
          <a:p>
            <a:r>
              <a:rPr lang="en-UA" dirty="0"/>
              <a:t>Enable /shutdown endpoint</a:t>
            </a:r>
          </a:p>
          <a:p>
            <a:r>
              <a:rPr lang="en-UA" dirty="0"/>
              <a:t>Enable /metrics endpoint</a:t>
            </a:r>
          </a:p>
          <a:p>
            <a:r>
              <a:rPr lang="en-UA" dirty="0"/>
              <a:t>Enable other endpoints on your taste)</a:t>
            </a:r>
          </a:p>
          <a:p>
            <a:r>
              <a:rPr lang="en-UA" dirty="0">
                <a:solidFill>
                  <a:schemeClr val="accent3"/>
                </a:solidFill>
              </a:rPr>
              <a:t>*</a:t>
            </a:r>
            <a:r>
              <a:rPr lang="en-UA" dirty="0"/>
              <a:t>Configure actuator on a separate port</a:t>
            </a:r>
          </a:p>
          <a:p>
            <a:endParaRPr lang="en-UA" dirty="0">
              <a:solidFill>
                <a:schemeClr val="accent3"/>
              </a:solidFill>
            </a:endParaRP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363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11D-8154-EE46-A5E9-5B93F5D94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064033" cy="857400"/>
          </a:xfrm>
        </p:spPr>
        <p:txBody>
          <a:bodyPr/>
          <a:lstStyle/>
          <a:p>
            <a:r>
              <a:rPr lang="en-US" dirty="0"/>
              <a:t>Course Work Task 4 (DevOps) [OPT]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9EA84-82BC-164B-B904-CDCBFBA7C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https://sentry.io</a:t>
            </a:r>
            <a:endParaRPr lang="en-UA" dirty="0"/>
          </a:p>
          <a:p>
            <a:r>
              <a:rPr lang="en-GB" dirty="0">
                <a:hlinkClick r:id="rId3"/>
              </a:rPr>
              <a:t>https://sentry.io/for/spring/</a:t>
            </a:r>
            <a:endParaRPr lang="en-UA" dirty="0"/>
          </a:p>
          <a:p>
            <a:r>
              <a:rPr lang="en-GB" dirty="0">
                <a:hlinkClick r:id="rId4"/>
              </a:rPr>
              <a:t>https://github.com/getsentry/sentry-java/tree/master/sentry-spring-boot-starter</a:t>
            </a:r>
            <a:endParaRPr lang="en-GB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3ED94-4433-D347-A56C-9893A80F5D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6045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15E1A-46B5-A14B-8EFD-F37237DB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307325" cy="3552300"/>
          </a:xfrm>
        </p:spPr>
        <p:txBody>
          <a:bodyPr/>
          <a:lstStyle/>
          <a:p>
            <a:r>
              <a:rPr lang="en-GB" dirty="0">
                <a:hlinkClick r:id="rId3"/>
              </a:rPr>
              <a:t>Building Spring Boot 2 Projects With Gradle</a:t>
            </a:r>
            <a:endParaRPr lang="en-GB" dirty="0"/>
          </a:p>
          <a:p>
            <a:r>
              <a:rPr lang="en-GB" dirty="0">
                <a:hlinkClick r:id="rId4"/>
              </a:rPr>
              <a:t>Continuous Integration</a:t>
            </a:r>
            <a:endParaRPr lang="en-GB" dirty="0"/>
          </a:p>
          <a:p>
            <a:r>
              <a:rPr lang="en-GB" dirty="0">
                <a:hlinkClick r:id="rId5"/>
              </a:rPr>
              <a:t>GitLab Deploy Spring Boot Example</a:t>
            </a:r>
            <a:endParaRPr lang="en-GB" dirty="0"/>
          </a:p>
          <a:p>
            <a:r>
              <a:rPr lang="en-GB" dirty="0">
                <a:hlinkClick r:id="rId6"/>
              </a:rPr>
              <a:t>Deploying Spring Boot Apps to Heroku</a:t>
            </a:r>
            <a:endParaRPr lang="en-GB" dirty="0"/>
          </a:p>
          <a:p>
            <a:r>
              <a:rPr lang="en-GB" dirty="0">
                <a:hlinkClick r:id="rId7"/>
              </a:rPr>
              <a:t>Getting started with Gradle on Heroku</a:t>
            </a:r>
            <a:endParaRPr lang="en-GB" dirty="0"/>
          </a:p>
          <a:p>
            <a:r>
              <a:rPr lang="en-GB" dirty="0">
                <a:hlinkClick r:id="rId8"/>
              </a:rPr>
              <a:t>Spring Boot Actuator</a:t>
            </a:r>
            <a:endParaRPr lang="en-GB" dirty="0"/>
          </a:p>
          <a:p>
            <a:r>
              <a:rPr lang="en-GB" dirty="0">
                <a:hlinkClick r:id="rId9"/>
              </a:rPr>
              <a:t>Spring Profiles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</a:t>
            </a:r>
            <a:r>
              <a:rPr lang="en-US" dirty="0" err="1">
                <a:solidFill>
                  <a:schemeClr val="lt1"/>
                </a:solidFill>
              </a:rPr>
              <a:t>Vasya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8753-E043-B143-AF7B-019BC87E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Software build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43F59C-23D0-9A4F-B257-AFC3EF9AE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5" y="1200150"/>
            <a:ext cx="1747344" cy="3725700"/>
          </a:xfrm>
        </p:spPr>
        <p:txBody>
          <a:bodyPr/>
          <a:lstStyle/>
          <a:p>
            <a:r>
              <a:rPr lang="en-UA" dirty="0"/>
              <a:t>Building software is hard and require big amount of time!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78F29-B803-B644-8BD0-00D81F2939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78291" y="1200150"/>
            <a:ext cx="4515205" cy="3725700"/>
          </a:xfrm>
        </p:spPr>
        <p:txBody>
          <a:bodyPr/>
          <a:lstStyle/>
          <a:p>
            <a:r>
              <a:rPr lang="en-UA" dirty="0"/>
              <a:t>Software build process:</a:t>
            </a:r>
          </a:p>
          <a:p>
            <a:pPr lvl="1"/>
            <a:r>
              <a:rPr lang="en-UA" dirty="0"/>
              <a:t>Develop</a:t>
            </a:r>
          </a:p>
          <a:p>
            <a:pPr lvl="1"/>
            <a:r>
              <a:rPr lang="en-UA" dirty="0"/>
              <a:t>Test</a:t>
            </a:r>
          </a:p>
          <a:p>
            <a:pPr lvl="1"/>
            <a:r>
              <a:rPr lang="en-UA" dirty="0"/>
              <a:t>Assemble</a:t>
            </a:r>
          </a:p>
          <a:p>
            <a:pPr lvl="1"/>
            <a:r>
              <a:rPr lang="en-UA" dirty="0"/>
              <a:t>Deploy</a:t>
            </a:r>
          </a:p>
          <a:p>
            <a:pPr lvl="1"/>
            <a:r>
              <a:rPr lang="en-UA" dirty="0"/>
              <a:t>Integrate</a:t>
            </a:r>
          </a:p>
          <a:p>
            <a:r>
              <a:rPr lang="en-UA" dirty="0"/>
              <a:t>Repeat</a:t>
            </a:r>
          </a:p>
          <a:p>
            <a:pPr lvl="1"/>
            <a:r>
              <a:rPr lang="en-UA" dirty="0"/>
              <a:t>Again and again and again… 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EE49A-55E0-5642-ACED-641574C2C2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982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8516D1-3F1A-FD44-82F8-B1571A9A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Project Config 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656FE-BC2B-E745-B761-D990A1F16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7B4F0-292A-8247-B8CA-CFC5A1399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86DCCF7-1EF7-2D45-AF1E-A49A60167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"/>
          <a:stretch/>
        </p:blipFill>
        <p:spPr>
          <a:xfrm>
            <a:off x="1732247" y="1373588"/>
            <a:ext cx="4026769" cy="36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2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80ED-D5B5-274A-B63B-17F66549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main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F687B-3869-1647-BAAE-6BF3E4009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457345" cy="3552300"/>
          </a:xfrm>
        </p:spPr>
        <p:txBody>
          <a:bodyPr/>
          <a:lstStyle/>
          <a:p>
            <a:r>
              <a:rPr lang="en-UA" dirty="0"/>
              <a:t>Can use Wrapper instead separate instalation in system 😍</a:t>
            </a:r>
          </a:p>
          <a:p>
            <a:r>
              <a:rPr lang="en-UA" dirty="0"/>
              <a:t>Build Scripts are code in Groovy/Kotlin DSL 😎</a:t>
            </a:r>
          </a:p>
          <a:p>
            <a:r>
              <a:rPr lang="en-UA" dirty="0"/>
              <a:t>Pluggable to work not only with Java 😉</a:t>
            </a:r>
          </a:p>
          <a:p>
            <a:r>
              <a:rPr lang="en-UA" dirty="0"/>
              <a:t>Flexible build configurations(declarative style) 🙃</a:t>
            </a:r>
          </a:p>
          <a:p>
            <a:endParaRPr lang="en-UA" dirty="0"/>
          </a:p>
          <a:p>
            <a:r>
              <a:rPr lang="en-UA" dirty="0"/>
              <a:t>Some times called “StackOverflow driven build system” 🤕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94E45-EC02-2141-B6F7-E0C18B9D4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43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881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Build script:</a:t>
            </a:r>
            <a:r>
              <a:rPr lang="en-UA" dirty="0"/>
              <a:t> a build.gradle configuration script supporting one or more projects.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Project:</a:t>
            </a:r>
            <a:r>
              <a:rPr lang="en-UA" dirty="0"/>
              <a:t> a component that needs to be build. It is made up of one or more tasks.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Task:</a:t>
            </a:r>
            <a:r>
              <a:rPr lang="en-UA" dirty="0"/>
              <a:t> distinct step required to perform the build.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19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74FB-BB1D-6345-BD48-0FEAA8C8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Gradle 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FD6E8-5DA4-834D-90F3-D535D77CE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14519" cy="3552300"/>
          </a:xfrm>
        </p:spPr>
        <p:txBody>
          <a:bodyPr/>
          <a:lstStyle/>
          <a:p>
            <a:r>
              <a:rPr lang="en-UA" dirty="0">
                <a:solidFill>
                  <a:srgbClr val="00B050"/>
                </a:solidFill>
              </a:rPr>
              <a:t>Publication:</a:t>
            </a:r>
            <a:r>
              <a:rPr lang="en-UA" dirty="0"/>
              <a:t> the artifact prooduced by the build process.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Dependencies:</a:t>
            </a:r>
            <a:r>
              <a:rPr lang="en-UA" dirty="0"/>
              <a:t> tasks and projects depending on each other (internal) or on third-party artifacts (external).</a:t>
            </a:r>
          </a:p>
          <a:p>
            <a:endParaRPr lang="en-UA" dirty="0"/>
          </a:p>
          <a:p>
            <a:r>
              <a:rPr lang="en-UA" dirty="0">
                <a:solidFill>
                  <a:srgbClr val="00B050"/>
                </a:solidFill>
              </a:rPr>
              <a:t>Transitive dependencies:</a:t>
            </a:r>
            <a:r>
              <a:rPr lang="en-UA" dirty="0"/>
              <a:t> the dependencies of a project may themselves have dependencies.</a:t>
            </a:r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7C99-4734-F74C-A701-E03D2B1CF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312795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1689</Words>
  <Application>Microsoft Macintosh PowerPoint</Application>
  <PresentationFormat>On-screen Show (16:9)</PresentationFormat>
  <Paragraphs>233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Raleway</vt:lpstr>
      <vt:lpstr>Lato</vt:lpstr>
      <vt:lpstr>Arial</vt:lpstr>
      <vt:lpstr>Antonio template</vt:lpstr>
      <vt:lpstr>Lesson 22 – Gradle, CI/CD</vt:lpstr>
      <vt:lpstr>Lesson Goals</vt:lpstr>
      <vt:lpstr>What is </vt:lpstr>
      <vt:lpstr>Software build process</vt:lpstr>
      <vt:lpstr>Software build process</vt:lpstr>
      <vt:lpstr>Gradle Project Config Example</vt:lpstr>
      <vt:lpstr>Gradle main points</vt:lpstr>
      <vt:lpstr>Gradle core concepts</vt:lpstr>
      <vt:lpstr>Gradle core concepts</vt:lpstr>
      <vt:lpstr>Gradle core concepts</vt:lpstr>
      <vt:lpstr>Gradle Plugin power</vt:lpstr>
      <vt:lpstr>Gradle Project Config Example</vt:lpstr>
      <vt:lpstr>The Build Lifecycle</vt:lpstr>
      <vt:lpstr>Multi Module Projects</vt:lpstr>
      <vt:lpstr>Gradle Example</vt:lpstr>
      <vt:lpstr>What is CI/CD </vt:lpstr>
      <vt:lpstr>Continuous Integration Process</vt:lpstr>
      <vt:lpstr>Continuous Delivery Process</vt:lpstr>
      <vt:lpstr>How it works</vt:lpstr>
      <vt:lpstr>Basic CI/CD flow</vt:lpstr>
      <vt:lpstr>Detail CI/CD flow</vt:lpstr>
      <vt:lpstr>CI/CD provider for projects</vt:lpstr>
      <vt:lpstr>GitLab pipeline glossary</vt:lpstr>
      <vt:lpstr>GitLab CI/CD flow example</vt:lpstr>
      <vt:lpstr>.gitlab-ci.yml example</vt:lpstr>
      <vt:lpstr>So CI is done, but what about CD</vt:lpstr>
      <vt:lpstr>CI/CD Example on real app</vt:lpstr>
      <vt:lpstr>Spring Boot Useful Features</vt:lpstr>
      <vt:lpstr>Spring Boot Profiles</vt:lpstr>
      <vt:lpstr>Profiles code usage</vt:lpstr>
      <vt:lpstr>Profiles code usage</vt:lpstr>
      <vt:lpstr>Profiles Example in IDE</vt:lpstr>
      <vt:lpstr>Spring Boot Actuator 2.X</vt:lpstr>
      <vt:lpstr>Some of predefined endpoints</vt:lpstr>
      <vt:lpstr>Some of predefined endpoints</vt:lpstr>
      <vt:lpstr>Summary: All of that is DevOps</vt:lpstr>
      <vt:lpstr>Additional topics to investigate</vt:lpstr>
      <vt:lpstr>Homework Task (Gradle)</vt:lpstr>
      <vt:lpstr>Course Work Task 1 (CI)</vt:lpstr>
      <vt:lpstr>Course Work Task 2 (CD)</vt:lpstr>
      <vt:lpstr>Course Work Task 3 (DevOps)</vt:lpstr>
      <vt:lpstr>Course Work Task 4 (DevOps) [OPT]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109</cp:revision>
  <dcterms:created xsi:type="dcterms:W3CDTF">2019-12-18T21:24:00Z</dcterms:created>
  <dcterms:modified xsi:type="dcterms:W3CDTF">2020-03-02T00:34:04Z</dcterms:modified>
</cp:coreProperties>
</file>